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26"/>
  </p:notesMasterIdLst>
  <p:sldIdLst>
    <p:sldId id="280" r:id="rId2"/>
    <p:sldId id="256" r:id="rId3"/>
    <p:sldId id="257" r:id="rId4"/>
    <p:sldId id="258" r:id="rId5"/>
    <p:sldId id="259" r:id="rId6"/>
    <p:sldId id="260" r:id="rId7"/>
    <p:sldId id="261" r:id="rId8"/>
    <p:sldId id="267" r:id="rId9"/>
    <p:sldId id="274" r:id="rId10"/>
    <p:sldId id="262" r:id="rId11"/>
    <p:sldId id="263" r:id="rId12"/>
    <p:sldId id="264" r:id="rId13"/>
    <p:sldId id="265" r:id="rId14"/>
    <p:sldId id="270" r:id="rId15"/>
    <p:sldId id="275" r:id="rId16"/>
    <p:sldId id="276" r:id="rId17"/>
    <p:sldId id="266" r:id="rId18"/>
    <p:sldId id="268" r:id="rId19"/>
    <p:sldId id="271" r:id="rId20"/>
    <p:sldId id="272" r:id="rId21"/>
    <p:sldId id="277" r:id="rId22"/>
    <p:sldId id="278" r:id="rId23"/>
    <p:sldId id="279" r:id="rId24"/>
    <p:sldId id="273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7E9639D4-E3E2-4D34-9284-5A2195B3D0D7}" styleName="Light Style 2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  <a:top>
            <a:lnRef idx="1">
              <a:schemeClr val="tx1"/>
            </a:lnRef>
          </a:top>
          <a:bottom>
            <a:lnRef idx="1">
              <a:schemeClr val="tx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tx1"/>
            </a:lnRef>
          </a:top>
          <a:bottom>
            <a:lnRef idx="1">
              <a:schemeClr val="tx1"/>
            </a:lnRef>
          </a:bottom>
        </a:tcBdr>
      </a:tcStyle>
    </a:band1H>
    <a:band1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1V>
    <a:band2V>
      <a:tcStyle>
        <a:tcBdr>
          <a:left>
            <a:lnRef idx="1">
              <a:schemeClr val="tx1"/>
            </a:lnRef>
          </a:left>
          <a:right>
            <a:lnRef idx="1">
              <a:schemeClr val="tx1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tx1"/>
        </a:fillRef>
      </a:tcStyle>
    </a:firstRow>
  </a:tblStyle>
  <a:tblStyle styleId="{F2DE63D5-997A-4646-A377-4702673A728D}" styleName="Light Style 2 - Accent 3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</a:tcStyle>
    </a:band1H>
    <a:band1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1V>
    <a:band2V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3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3"/>
        </a:fillRef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35"/>
    <p:restoredTop sz="94665"/>
  </p:normalViewPr>
  <p:slideViewPr>
    <p:cSldViewPr snapToGrid="0" snapToObjects="1">
      <p:cViewPr>
        <p:scale>
          <a:sx n="95" d="100"/>
          <a:sy n="95" d="100"/>
        </p:scale>
        <p:origin x="472" y="48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notesMaster" Target="notesMasters/notesMaster1.xml"/><Relationship Id="rId27" Type="http://schemas.openxmlformats.org/officeDocument/2006/relationships/presProps" Target="presProps.xml"/><Relationship Id="rId28" Type="http://schemas.openxmlformats.org/officeDocument/2006/relationships/viewProps" Target="viewProps.xml"/><Relationship Id="rId29" Type="http://schemas.openxmlformats.org/officeDocument/2006/relationships/theme" Target="theme/theme1.xml"/><Relationship Id="rId30" Type="http://schemas.openxmlformats.org/officeDocument/2006/relationships/tableStyles" Target="tableStyle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/Relationships>
</file>

<file path=ppt/media/image1.tiff>
</file>

<file path=ppt/media/image18.png>
</file>

<file path=ppt/media/image19.png>
</file>

<file path=ppt/media/image2.png>
</file>

<file path=ppt/media/image20.png>
</file>

<file path=ppt/media/image21.png>
</file>

<file path=ppt/media/image22.tiff>
</file>

<file path=ppt/media/image23.tiff>
</file>

<file path=ppt/media/image24.png>
</file>

<file path=ppt/media/image25.png>
</file>

<file path=ppt/media/image26.png>
</file>

<file path=ppt/media/image3.tiff>
</file>

<file path=ppt/media/image4.tiff>
</file>

<file path=ppt/media/image5.tiff>
</file>

<file path=ppt/media/image6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398F4FF-36CB-7942-B006-84B2DCBA9E95}" type="datetimeFigureOut">
              <a:rPr lang="en-US" smtClean="0"/>
              <a:t>7/7/17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6C8B549-87EB-F448-9774-F4132018039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91446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02047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6085000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9591748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16227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97191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85704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97491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0993491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568896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010784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62848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480FA4-405E-5A49-BC99-9AAAE5D0A9BF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55C3C59-403F-AF45-B975-F42BC886A4C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927654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4" Type="http://schemas.openxmlformats.org/officeDocument/2006/relationships/image" Target="../media/image10.emf"/><Relationship Id="rId5" Type="http://schemas.openxmlformats.org/officeDocument/2006/relationships/image" Target="../media/image11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pn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emf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4.emf"/><Relationship Id="rId3" Type="http://schemas.openxmlformats.org/officeDocument/2006/relationships/image" Target="../media/image15.emf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6.emf"/><Relationship Id="rId3" Type="http://schemas.openxmlformats.org/officeDocument/2006/relationships/image" Target="../media/image17.emf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19.png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0.png"/><Relationship Id="rId3" Type="http://schemas.openxmlformats.org/officeDocument/2006/relationships/image" Target="../media/image21.png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8.png"/><Relationship Id="rId3" Type="http://schemas.openxmlformats.org/officeDocument/2006/relationships/image" Target="../media/image20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7.emf"/><Relationship Id="rId5" Type="http://schemas.openxmlformats.org/officeDocument/2006/relationships/image" Target="../media/image23.tif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2.tiff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4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2.png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5.png"/><Relationship Id="rId3" Type="http://schemas.openxmlformats.org/officeDocument/2006/relationships/image" Target="../media/image26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4" Type="http://schemas.openxmlformats.org/officeDocument/2006/relationships/image" Target="../media/image3.tiff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4" Type="http://schemas.openxmlformats.org/officeDocument/2006/relationships/image" Target="../media/image2.png"/><Relationship Id="rId5" Type="http://schemas.openxmlformats.org/officeDocument/2006/relationships/image" Target="../media/image6.png"/><Relationship Id="rId6" Type="http://schemas.openxmlformats.org/officeDocument/2006/relationships/image" Target="../media/image7.emf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ounded Rectangle 3"/>
          <p:cNvSpPr/>
          <p:nvPr/>
        </p:nvSpPr>
        <p:spPr>
          <a:xfrm>
            <a:off x="170328" y="1801905"/>
            <a:ext cx="2097742" cy="2232212"/>
          </a:xfrm>
          <a:prstGeom prst="roundRect">
            <a:avLst>
              <a:gd name="adj" fmla="val 5129"/>
            </a:avLst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extBox 4"/>
          <p:cNvSpPr txBox="1"/>
          <p:nvPr/>
        </p:nvSpPr>
        <p:spPr>
          <a:xfrm>
            <a:off x="452716" y="2447364"/>
            <a:ext cx="153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Data Collection</a:t>
            </a:r>
            <a:endParaRPr lang="en-US" dirty="0"/>
          </a:p>
        </p:txBody>
      </p:sp>
      <p:sp>
        <p:nvSpPr>
          <p:cNvPr id="6" name="Rounded Rectangle 5"/>
          <p:cNvSpPr/>
          <p:nvPr/>
        </p:nvSpPr>
        <p:spPr>
          <a:xfrm>
            <a:off x="3532093" y="1801905"/>
            <a:ext cx="2097742" cy="2232212"/>
          </a:xfrm>
          <a:prstGeom prst="roundRect">
            <a:avLst>
              <a:gd name="adj" fmla="val 5129"/>
            </a:avLst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TextBox 6"/>
          <p:cNvSpPr txBox="1"/>
          <p:nvPr/>
        </p:nvSpPr>
        <p:spPr>
          <a:xfrm>
            <a:off x="3814481" y="2447364"/>
            <a:ext cx="153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Feature Generation</a:t>
            </a:r>
            <a:endParaRPr lang="en-US" dirty="0"/>
          </a:p>
        </p:txBody>
      </p:sp>
      <p:sp>
        <p:nvSpPr>
          <p:cNvPr id="8" name="Rounded Rectangle 7"/>
          <p:cNvSpPr/>
          <p:nvPr/>
        </p:nvSpPr>
        <p:spPr>
          <a:xfrm>
            <a:off x="6898342" y="1775011"/>
            <a:ext cx="2097742" cy="2232212"/>
          </a:xfrm>
          <a:prstGeom prst="roundRect">
            <a:avLst>
              <a:gd name="adj" fmla="val 5129"/>
            </a:avLst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7176246" y="2527173"/>
            <a:ext cx="153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Generate Labels</a:t>
            </a:r>
            <a:endParaRPr lang="en-US" dirty="0"/>
          </a:p>
        </p:txBody>
      </p:sp>
      <p:sp>
        <p:nvSpPr>
          <p:cNvPr id="10" name="Rounded Rectangle 9"/>
          <p:cNvSpPr/>
          <p:nvPr/>
        </p:nvSpPr>
        <p:spPr>
          <a:xfrm>
            <a:off x="9991165" y="1801905"/>
            <a:ext cx="2097742" cy="2232212"/>
          </a:xfrm>
          <a:prstGeom prst="roundRect">
            <a:avLst>
              <a:gd name="adj" fmla="val 5129"/>
            </a:avLst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TextBox 10"/>
          <p:cNvSpPr txBox="1"/>
          <p:nvPr/>
        </p:nvSpPr>
        <p:spPr>
          <a:xfrm>
            <a:off x="10273553" y="2447364"/>
            <a:ext cx="153296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Machine</a:t>
            </a:r>
          </a:p>
          <a:p>
            <a:pPr algn="ctr"/>
            <a:r>
              <a:rPr lang="en-US" dirty="0" smtClean="0"/>
              <a:t>Learning</a:t>
            </a:r>
            <a:endParaRPr lang="en-US" dirty="0"/>
          </a:p>
        </p:txBody>
      </p:sp>
      <p:cxnSp>
        <p:nvCxnSpPr>
          <p:cNvPr id="18" name="Straight Arrow Connector 17"/>
          <p:cNvCxnSpPr/>
          <p:nvPr/>
        </p:nvCxnSpPr>
        <p:spPr>
          <a:xfrm>
            <a:off x="6010834" y="2891117"/>
            <a:ext cx="4572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Arrow Connector 19"/>
          <p:cNvCxnSpPr/>
          <p:nvPr/>
        </p:nvCxnSpPr>
        <p:spPr>
          <a:xfrm>
            <a:off x="9282952" y="2891117"/>
            <a:ext cx="4572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Arrow Connector 20"/>
          <p:cNvCxnSpPr/>
          <p:nvPr/>
        </p:nvCxnSpPr>
        <p:spPr>
          <a:xfrm>
            <a:off x="2747681" y="2891117"/>
            <a:ext cx="457201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542255438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9627" y="0"/>
            <a:ext cx="10515600" cy="1325563"/>
          </a:xfrm>
        </p:spPr>
        <p:txBody>
          <a:bodyPr/>
          <a:lstStyle/>
          <a:p>
            <a:r>
              <a:rPr lang="en-US" dirty="0" smtClean="0"/>
              <a:t>Size 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571985" y="6422712"/>
            <a:ext cx="5002698" cy="505266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722458" y="6430908"/>
            <a:ext cx="5200650" cy="4944435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724385" y="6575112"/>
            <a:ext cx="5002698" cy="5052664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874858" y="6583308"/>
            <a:ext cx="5200650" cy="4944435"/>
          </a:xfrm>
          <a:prstGeom prst="rect">
            <a:avLst/>
          </a:prstGeo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876785" y="6727512"/>
            <a:ext cx="5002698" cy="5052664"/>
          </a:xfrm>
          <a:prstGeom prst="rect">
            <a:avLst/>
          </a:prstGeom>
        </p:spPr>
      </p:pic>
      <p:pic>
        <p:nvPicPr>
          <p:cNvPr id="11" name="Picture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027258" y="6735708"/>
            <a:ext cx="5200650" cy="4944435"/>
          </a:xfrm>
          <a:prstGeom prst="rect">
            <a:avLst/>
          </a:prstGeom>
        </p:spPr>
      </p:pic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029185" y="6879912"/>
            <a:ext cx="5002698" cy="5052664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181585" y="7032312"/>
            <a:ext cx="5002698" cy="5052664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810" y="1117096"/>
            <a:ext cx="5285288" cy="5305616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2580361" y="6430908"/>
            <a:ext cx="2116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Deletions</a:t>
            </a:r>
            <a:endParaRPr lang="en-US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50279" y="964859"/>
            <a:ext cx="5456129" cy="5466049"/>
          </a:xfrm>
          <a:prstGeom prst="rect">
            <a:avLst/>
          </a:prstGeom>
        </p:spPr>
      </p:pic>
      <p:sp>
        <p:nvSpPr>
          <p:cNvPr id="17" name="TextBox 16"/>
          <p:cNvSpPr txBox="1"/>
          <p:nvPr/>
        </p:nvSpPr>
        <p:spPr>
          <a:xfrm>
            <a:off x="8670098" y="6430908"/>
            <a:ext cx="2116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Insertions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2330190" y="4784942"/>
            <a:ext cx="726509" cy="375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ALU</a:t>
            </a:r>
            <a:endParaRPr lang="en-US"/>
          </a:p>
        </p:txBody>
      </p:sp>
      <p:cxnSp>
        <p:nvCxnSpPr>
          <p:cNvPr id="20" name="Straight Arrow Connector 19"/>
          <p:cNvCxnSpPr/>
          <p:nvPr/>
        </p:nvCxnSpPr>
        <p:spPr>
          <a:xfrm>
            <a:off x="2580361" y="5135671"/>
            <a:ext cx="0" cy="1503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TextBox 20"/>
          <p:cNvSpPr txBox="1"/>
          <p:nvPr/>
        </p:nvSpPr>
        <p:spPr>
          <a:xfrm>
            <a:off x="8670098" y="4972832"/>
            <a:ext cx="726509" cy="3757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ALU</a:t>
            </a:r>
            <a:endParaRPr lang="en-US"/>
          </a:p>
        </p:txBody>
      </p:sp>
      <p:cxnSp>
        <p:nvCxnSpPr>
          <p:cNvPr id="22" name="Straight Arrow Connector 21"/>
          <p:cNvCxnSpPr/>
          <p:nvPr/>
        </p:nvCxnSpPr>
        <p:spPr>
          <a:xfrm>
            <a:off x="8920269" y="5323561"/>
            <a:ext cx="0" cy="150313"/>
          </a:xfrm>
          <a:prstGeom prst="straightConnector1">
            <a:avLst/>
          </a:prstGeom>
          <a:ln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74572334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7443" y="0"/>
            <a:ext cx="10515600" cy="1325563"/>
          </a:xfrm>
        </p:spPr>
        <p:txBody>
          <a:bodyPr/>
          <a:lstStyle/>
          <a:p>
            <a:r>
              <a:rPr lang="en-US" dirty="0" smtClean="0"/>
              <a:t>Estimated Consensus GT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7192" y="1325563"/>
            <a:ext cx="4524360" cy="462445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1701800" y="6193925"/>
            <a:ext cx="2116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Deletions</a:t>
            </a:r>
            <a:endParaRPr lang="en-US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18610" y="1325562"/>
            <a:ext cx="4563609" cy="4624457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7060200" y="6378591"/>
            <a:ext cx="2116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Insertions</a:t>
            </a:r>
            <a:endParaRPr lang="en-US" dirty="0"/>
          </a:p>
        </p:txBody>
      </p:sp>
      <p:graphicFrame>
        <p:nvGraphicFramePr>
          <p:cNvPr id="10" name="Table 9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93401686"/>
              </p:ext>
            </p:extLst>
          </p:nvPr>
        </p:nvGraphicFramePr>
        <p:xfrm>
          <a:off x="10079277" y="1869140"/>
          <a:ext cx="1975225" cy="2164080"/>
        </p:xfrm>
        <a:graphic>
          <a:graphicData uri="http://schemas.openxmlformats.org/drawingml/2006/table">
            <a:tbl>
              <a:tblPr firstRow="1" bandRow="1">
                <a:tableStyleId>{F2DE63D5-997A-4646-A377-4702673A728D}</a:tableStyleId>
              </a:tblPr>
              <a:tblGrid>
                <a:gridCol w="385079"/>
                <a:gridCol w="1590146"/>
              </a:tblGrid>
              <a:tr h="298316">
                <a:tc gridSpan="2">
                  <a:txBody>
                    <a:bodyPr/>
                    <a:lstStyle/>
                    <a:p>
                      <a:pPr algn="ctr"/>
                      <a:r>
                        <a:rPr lang="en-US" sz="1400" dirty="0" smtClean="0">
                          <a:solidFill>
                            <a:schemeClr val="tx1"/>
                          </a:solidFill>
                        </a:rPr>
                        <a:t>Key</a:t>
                      </a:r>
                      <a:endParaRPr lang="en-US" sz="14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sz="1400" dirty="0"/>
                    </a:p>
                  </a:txBody>
                  <a:tcPr/>
                </a:tc>
              </a:tr>
              <a:tr h="50713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0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Homozygous Reference</a:t>
                      </a:r>
                      <a:endParaRPr lang="en-US" sz="1400" dirty="0"/>
                    </a:p>
                  </a:txBody>
                  <a:tcPr/>
                </a:tc>
              </a:tr>
              <a:tr h="50713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Heterozygous Variant</a:t>
                      </a:r>
                      <a:endParaRPr lang="en-US" sz="1400" dirty="0"/>
                    </a:p>
                  </a:txBody>
                  <a:tcPr/>
                </a:tc>
              </a:tr>
              <a:tr h="507137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2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Homozygous Variant</a:t>
                      </a:r>
                      <a:endParaRPr lang="en-US" sz="1400" dirty="0"/>
                    </a:p>
                  </a:txBody>
                  <a:tcPr/>
                </a:tc>
              </a:tr>
              <a:tr h="298316"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-1</a:t>
                      </a:r>
                      <a:endParaRPr lang="en-US" sz="14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1400" dirty="0" smtClean="0"/>
                        <a:t>Undetermined</a:t>
                      </a:r>
                      <a:endParaRPr lang="en-US" sz="1400" dirty="0"/>
                    </a:p>
                  </a:txBody>
                  <a:tcPr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15987023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13765" y="-105522"/>
            <a:ext cx="10515600" cy="1325563"/>
          </a:xfrm>
        </p:spPr>
        <p:txBody>
          <a:bodyPr/>
          <a:lstStyle/>
          <a:p>
            <a:r>
              <a:rPr lang="en-US" dirty="0" smtClean="0"/>
              <a:t>Tandem Repeats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5198" y="1220041"/>
            <a:ext cx="4846367" cy="491098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2622177" y="6266329"/>
            <a:ext cx="1546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Deletions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98559" y="1220041"/>
            <a:ext cx="4991100" cy="5080028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8691283" y="6323370"/>
            <a:ext cx="1546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2999263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8200" y="0"/>
            <a:ext cx="10515600" cy="1325563"/>
          </a:xfrm>
        </p:spPr>
        <p:txBody>
          <a:bodyPr/>
          <a:lstStyle/>
          <a:p>
            <a:r>
              <a:rPr lang="en-US" dirty="0" smtClean="0"/>
              <a:t>Segmental Duplications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122972"/>
            <a:ext cx="4849906" cy="495792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687671" y="1122972"/>
            <a:ext cx="4871508" cy="4957921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2622177" y="6266329"/>
            <a:ext cx="1546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Deletions</a:t>
            </a:r>
            <a:endParaRPr lang="en-US" dirty="0"/>
          </a:p>
        </p:txBody>
      </p:sp>
      <p:sp>
        <p:nvSpPr>
          <p:cNvPr id="8" name="TextBox 7"/>
          <p:cNvSpPr txBox="1"/>
          <p:nvPr/>
        </p:nvSpPr>
        <p:spPr>
          <a:xfrm>
            <a:off x="8691283" y="6323370"/>
            <a:ext cx="15464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0859680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282" y="0"/>
            <a:ext cx="10515600" cy="1325563"/>
          </a:xfrm>
        </p:spPr>
        <p:txBody>
          <a:bodyPr/>
          <a:lstStyle/>
          <a:p>
            <a:r>
              <a:rPr lang="en-US" smtClean="0"/>
              <a:t>DBSCAN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0282" y="1193147"/>
            <a:ext cx="5595471" cy="4791391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30358" y="2170000"/>
            <a:ext cx="4375524" cy="302838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1573306" y="6145306"/>
            <a:ext cx="3402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Deletions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6118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90282" y="0"/>
            <a:ext cx="10515600" cy="1325563"/>
          </a:xfrm>
        </p:spPr>
        <p:txBody>
          <a:bodyPr/>
          <a:lstStyle/>
          <a:p>
            <a:r>
              <a:rPr lang="en-US" smtClean="0"/>
              <a:t>DBSCAN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1573306" y="6145306"/>
            <a:ext cx="3402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Insertions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922" y="1024179"/>
            <a:ext cx="4974665" cy="5121127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3447" y="1832142"/>
            <a:ext cx="4959350" cy="3505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8426195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" y="1242834"/>
            <a:ext cx="5595471" cy="4791391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264024" y="6199094"/>
            <a:ext cx="3402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Deletions</a:t>
            </a:r>
            <a:endParaRPr 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7570694" y="6199094"/>
            <a:ext cx="34021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Insertions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18728" y="1118306"/>
            <a:ext cx="4974665" cy="5121127"/>
          </a:xfrm>
          <a:prstGeom prst="rect">
            <a:avLst/>
          </a:prstGeom>
        </p:spPr>
      </p:pic>
      <p:sp>
        <p:nvSpPr>
          <p:cNvPr id="8" name="Oval 7"/>
          <p:cNvSpPr/>
          <p:nvPr/>
        </p:nvSpPr>
        <p:spPr>
          <a:xfrm>
            <a:off x="2151529" y="2433918"/>
            <a:ext cx="416859" cy="470647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Oval 8"/>
          <p:cNvSpPr/>
          <p:nvPr/>
        </p:nvSpPr>
        <p:spPr>
          <a:xfrm>
            <a:off x="4459940" y="3185812"/>
            <a:ext cx="412379" cy="49305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Oval 9"/>
          <p:cNvSpPr/>
          <p:nvPr/>
        </p:nvSpPr>
        <p:spPr>
          <a:xfrm>
            <a:off x="4459940" y="2610320"/>
            <a:ext cx="412379" cy="49305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Oval 10"/>
          <p:cNvSpPr/>
          <p:nvPr/>
        </p:nvSpPr>
        <p:spPr>
          <a:xfrm>
            <a:off x="3106270" y="4309131"/>
            <a:ext cx="412379" cy="49305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8120901" y="2117262"/>
            <a:ext cx="412379" cy="49305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9402854" y="2939283"/>
            <a:ext cx="412379" cy="49305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10187266" y="4076131"/>
            <a:ext cx="412379" cy="49305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Oval 14"/>
          <p:cNvSpPr/>
          <p:nvPr/>
        </p:nvSpPr>
        <p:spPr>
          <a:xfrm>
            <a:off x="10187265" y="2827144"/>
            <a:ext cx="412379" cy="49305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Oval 15"/>
          <p:cNvSpPr/>
          <p:nvPr/>
        </p:nvSpPr>
        <p:spPr>
          <a:xfrm>
            <a:off x="8495551" y="3829602"/>
            <a:ext cx="412379" cy="493058"/>
          </a:xfrm>
          <a:prstGeom prst="ellipse">
            <a:avLst/>
          </a:prstGeom>
          <a:noFill/>
          <a:ln w="28575">
            <a:solidFill>
              <a:srgbClr val="0070C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78491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App Development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65819" y="3068877"/>
            <a:ext cx="1584890" cy="158489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6870050" y="2470147"/>
            <a:ext cx="3544298" cy="2903518"/>
          </a:xfrm>
          <a:prstGeom prst="rect">
            <a:avLst/>
          </a:prstGeom>
        </p:spPr>
      </p:pic>
      <p:sp>
        <p:nvSpPr>
          <p:cNvPr id="6" name="Rounded Rectangle 5"/>
          <p:cNvSpPr/>
          <p:nvPr/>
        </p:nvSpPr>
        <p:spPr>
          <a:xfrm>
            <a:off x="7027100" y="2684653"/>
            <a:ext cx="3181611" cy="1635706"/>
          </a:xfrm>
          <a:prstGeom prst="roundRect">
            <a:avLst>
              <a:gd name="adj" fmla="val 713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Content Placeholder 4" descr="HG2_Ill_GATKHCSBGrefine_3092_ins_4_72719804_4.pdf"/>
          <p:cNvPicPr>
            <a:picLocks noGrp="1" noChangeAspect="1"/>
          </p:cNvPicPr>
          <p:nvPr>
            <p:ph sz="half" idx="4294967295"/>
          </p:nvPr>
        </p:nvPicPr>
        <p:blipFill rotWithShape="1">
          <a:blip r:embed="rId4"/>
          <a:srcRect l="-11750" t="51729" r="-11750"/>
          <a:stretch/>
        </p:blipFill>
        <p:spPr>
          <a:xfrm>
            <a:off x="7027100" y="2865668"/>
            <a:ext cx="2247585" cy="1273676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 rotWithShape="1">
          <a:blip r:embed="rId5"/>
          <a:srcRect l="21986" t="30572" r="22132" b="12918"/>
          <a:stretch/>
        </p:blipFill>
        <p:spPr>
          <a:xfrm>
            <a:off x="9019562" y="2901256"/>
            <a:ext cx="1189149" cy="1202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481826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Preliminary Machine Learning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3065170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 smtClean="0"/>
              <a:t>CrowdSourced</a:t>
            </a:r>
            <a:r>
              <a:rPr lang="en-US" dirty="0" smtClean="0"/>
              <a:t> Labels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77900" y="2092422"/>
            <a:ext cx="5118100" cy="3917950"/>
          </a:xfrm>
        </p:spPr>
      </p:pic>
      <p:sp>
        <p:nvSpPr>
          <p:cNvPr id="5" name="TextBox 4"/>
          <p:cNvSpPr txBox="1"/>
          <p:nvPr/>
        </p:nvSpPr>
        <p:spPr>
          <a:xfrm>
            <a:off x="6851737" y="2906038"/>
            <a:ext cx="3494762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charset="0"/>
              <a:buChar char="•"/>
            </a:pPr>
            <a:r>
              <a:rPr lang="en-US" dirty="0" smtClean="0"/>
              <a:t>1700 + DEL HG002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8         </a:t>
            </a:r>
            <a:r>
              <a:rPr lang="en-US" dirty="0" err="1" smtClean="0"/>
              <a:t>Hom</a:t>
            </a:r>
            <a:r>
              <a:rPr lang="en-US" dirty="0" smtClean="0"/>
              <a:t> Ref</a:t>
            </a:r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1097  Het </a:t>
            </a:r>
            <a:r>
              <a:rPr lang="en-US" dirty="0" err="1" smtClean="0"/>
              <a:t>Var</a:t>
            </a:r>
            <a:endParaRPr lang="en-US" dirty="0" smtClean="0"/>
          </a:p>
          <a:p>
            <a:pPr marL="285750" indent="-285750">
              <a:buFont typeface="Arial" charset="0"/>
              <a:buChar char="•"/>
            </a:pPr>
            <a:r>
              <a:rPr lang="en-US" dirty="0" smtClean="0"/>
              <a:t>647    </a:t>
            </a:r>
            <a:r>
              <a:rPr lang="en-US" dirty="0" err="1" smtClean="0"/>
              <a:t>Hom</a:t>
            </a:r>
            <a:r>
              <a:rPr lang="en-US" dirty="0" smtClean="0"/>
              <a:t> </a:t>
            </a:r>
            <a:r>
              <a:rPr lang="en-US" dirty="0" err="1" smtClean="0"/>
              <a:t>Var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>
          <a:xfrm>
            <a:off x="5561556" y="1954060"/>
            <a:ext cx="739036" cy="18288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528260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5534" y="2530256"/>
            <a:ext cx="895959" cy="8959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84" y="3745282"/>
            <a:ext cx="1440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Union VCF</a:t>
            </a:r>
          </a:p>
          <a:p>
            <a:r>
              <a:rPr lang="en-US" dirty="0" smtClean="0"/>
              <a:t>500000+ SVs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3632548" y="2530256"/>
            <a:ext cx="1826782" cy="149651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2154477" y="3281819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71168" y="2853336"/>
            <a:ext cx="96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</a:rPr>
              <a:t>svviz</a:t>
            </a:r>
            <a:endParaRPr lang="en-US" sz="2000" b="1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551118" y="3253446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6816247" y="2530255"/>
            <a:ext cx="1826782" cy="149651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217151" y="2603891"/>
            <a:ext cx="1050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Machine Learning Classifier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897655" y="3130274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92987" y="2530255"/>
            <a:ext cx="895959" cy="89595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920719" y="3527221"/>
            <a:ext cx="1603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Benchmark SVs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920719" y="4068447"/>
            <a:ext cx="1603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3825" indent="-123825">
              <a:buFont typeface="Arial" charset="0"/>
              <a:buChar char="•"/>
            </a:pPr>
            <a:r>
              <a:rPr lang="en-US" dirty="0" smtClean="0"/>
              <a:t>Genotype</a:t>
            </a:r>
          </a:p>
          <a:p>
            <a:pPr marL="123825" indent="-123825">
              <a:buFont typeface="Arial" charset="0"/>
              <a:buChar char="•"/>
            </a:pPr>
            <a:r>
              <a:rPr lang="en-US" dirty="0" smtClean="0"/>
              <a:t>Variant Type</a:t>
            </a:r>
          </a:p>
          <a:p>
            <a:pPr marL="123825" indent="-123825">
              <a:buFont typeface="Arial" charset="0"/>
              <a:buChar char="•"/>
            </a:pPr>
            <a:r>
              <a:rPr lang="en-US" dirty="0" smtClean="0"/>
              <a:t>Length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4335330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140" t="33096" r="27205" b="20863"/>
          <a:stretch/>
        </p:blipFill>
        <p:spPr>
          <a:xfrm>
            <a:off x="1114816" y="2467624"/>
            <a:ext cx="1130331" cy="113987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878315" y="3713047"/>
            <a:ext cx="160333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err="1" smtClean="0"/>
              <a:t>CrowdVar</a:t>
            </a:r>
            <a:r>
              <a:rPr lang="en-US" dirty="0" smtClean="0"/>
              <a:t> Data [labeled]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4047995" y="2424132"/>
            <a:ext cx="1826782" cy="1496515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4448899" y="2497768"/>
            <a:ext cx="1050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Machine Learning Classifier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8" name="Straight Arrow Connector 7"/>
          <p:cNvCxnSpPr/>
          <p:nvPr/>
        </p:nvCxnSpPr>
        <p:spPr>
          <a:xfrm>
            <a:off x="2668044" y="3118981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/>
          <p:cNvPicPr>
            <a:picLocks noChangeAspect="1"/>
          </p:cNvPicPr>
          <p:nvPr/>
        </p:nvPicPr>
        <p:blipFill rotWithShape="1">
          <a:blip r:embed="rId2"/>
          <a:srcRect l="27140" t="33096" r="27205" b="20863"/>
          <a:stretch/>
        </p:blipFill>
        <p:spPr>
          <a:xfrm>
            <a:off x="5874777" y="1879942"/>
            <a:ext cx="474954" cy="478962"/>
          </a:xfrm>
          <a:prstGeom prst="rect">
            <a:avLst/>
          </a:prstGeom>
        </p:spPr>
      </p:pic>
      <p:cxnSp>
        <p:nvCxnSpPr>
          <p:cNvPr id="10" name="Straight Arrow Connector 9"/>
          <p:cNvCxnSpPr/>
          <p:nvPr/>
        </p:nvCxnSpPr>
        <p:spPr>
          <a:xfrm>
            <a:off x="5876794" y="3027121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/>
          <p:cNvSpPr txBox="1"/>
          <p:nvPr/>
        </p:nvSpPr>
        <p:spPr>
          <a:xfrm>
            <a:off x="6340257" y="1879942"/>
            <a:ext cx="2528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HG002 5000 Deletions</a:t>
            </a:r>
            <a:endParaRPr lang="en-US" dirty="0"/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6112254" y="2467624"/>
            <a:ext cx="228003" cy="55949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2"/>
          <a:srcRect l="27140" t="33096" r="27205" b="20863"/>
          <a:stretch/>
        </p:blipFill>
        <p:spPr>
          <a:xfrm>
            <a:off x="7103335" y="2586749"/>
            <a:ext cx="1116872" cy="1126297"/>
          </a:xfrm>
          <a:prstGeom prst="rect">
            <a:avLst/>
          </a:prstGeom>
        </p:spPr>
      </p:pic>
      <p:sp>
        <p:nvSpPr>
          <p:cNvPr id="16" name="TextBox 15"/>
          <p:cNvSpPr txBox="1"/>
          <p:nvPr/>
        </p:nvSpPr>
        <p:spPr>
          <a:xfrm>
            <a:off x="6803720" y="3744707"/>
            <a:ext cx="182671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Predict </a:t>
            </a:r>
            <a:r>
              <a:rPr lang="en-US" dirty="0" smtClean="0">
                <a:solidFill>
                  <a:schemeClr val="accent2"/>
                </a:solidFill>
              </a:rPr>
              <a:t>GT</a:t>
            </a:r>
            <a:r>
              <a:rPr lang="en-US" dirty="0" smtClean="0"/>
              <a:t> Labels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823390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Train Random Forest Classifier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Train-test split [70% Train 30% Test]</a:t>
            </a:r>
            <a:endParaRPr 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4894731" y="3015871"/>
            <a:ext cx="3200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Precision Score</a:t>
            </a:r>
            <a:endParaRPr lang="en-US"/>
          </a:p>
        </p:txBody>
      </p:sp>
      <p:graphicFrame>
        <p:nvGraphicFramePr>
          <p:cNvPr id="6" name="Table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38360136"/>
              </p:ext>
            </p:extLst>
          </p:nvPr>
        </p:nvGraphicFramePr>
        <p:xfrm>
          <a:off x="4666129" y="3520140"/>
          <a:ext cx="2407024" cy="37211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407024"/>
              </a:tblGrid>
              <a:tr h="203200">
                <a:tc>
                  <a:txBody>
                    <a:bodyPr/>
                    <a:lstStyle/>
                    <a:p>
                      <a:pPr algn="r" fontAlgn="b"/>
                      <a:r>
                        <a:rPr lang="fi-FI" sz="2400" u="none" strike="noStrike" dirty="0">
                          <a:effectLst/>
                        </a:rPr>
                        <a:t>0.981619887</a:t>
                      </a:r>
                      <a:endParaRPr lang="fi-FI" sz="2400" b="0" i="0" u="none" strike="noStrike" dirty="0">
                        <a:solidFill>
                          <a:srgbClr val="000000"/>
                        </a:solidFill>
                        <a:effectLst/>
                        <a:latin typeface="Calibri" charset="0"/>
                      </a:endParaRPr>
                    </a:p>
                  </a:txBody>
                  <a:tcPr marL="6350" marR="6350" marT="6350" marB="0" anchor="b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noFill/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44401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 on 5000 Randomly Selected DEL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31901" y="1988344"/>
            <a:ext cx="3486150" cy="368300"/>
          </a:xfrm>
          <a:ln w="28575"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669567679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Predict on 5000 Randomly Selected DEL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961450"/>
            <a:ext cx="3486150" cy="368300"/>
          </a:xfrm>
          <a:ln w="28575">
            <a:solidFill>
              <a:schemeClr val="tx1"/>
            </a:solidFill>
          </a:ln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52683" y="1690688"/>
            <a:ext cx="7272466" cy="480702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5841760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Trained RF classifier</a:t>
            </a:r>
          </a:p>
          <a:p>
            <a:r>
              <a:rPr lang="en-US" dirty="0" smtClean="0"/>
              <a:t>Train-Test Split</a:t>
            </a:r>
          </a:p>
          <a:p>
            <a:r>
              <a:rPr lang="en-US" dirty="0" smtClean="0">
                <a:solidFill>
                  <a:schemeClr val="accent6"/>
                </a:solidFill>
              </a:rPr>
              <a:t>(overall prediction accuracy)</a:t>
            </a:r>
          </a:p>
          <a:p>
            <a:r>
              <a:rPr lang="en-US" dirty="0"/>
              <a:t> </a:t>
            </a:r>
            <a:r>
              <a:rPr lang="en-US" dirty="0" smtClean="0"/>
              <a:t>Predict on HG002 given </a:t>
            </a:r>
            <a:r>
              <a:rPr lang="en-US" dirty="0" err="1" smtClean="0"/>
              <a:t>svviz</a:t>
            </a:r>
            <a:r>
              <a:rPr lang="en-US" dirty="0" smtClean="0"/>
              <a:t> features</a:t>
            </a:r>
          </a:p>
          <a:p>
            <a:r>
              <a:rPr lang="en-US" dirty="0">
                <a:solidFill>
                  <a:schemeClr val="accent6"/>
                </a:solidFill>
              </a:rPr>
              <a:t> </a:t>
            </a:r>
            <a:r>
              <a:rPr lang="en-US" dirty="0" smtClean="0">
                <a:solidFill>
                  <a:schemeClr val="accent6"/>
                </a:solidFill>
              </a:rPr>
              <a:t>Prediction accuracy </a:t>
            </a:r>
            <a:r>
              <a:rPr lang="mr-IN" dirty="0" smtClean="0">
                <a:solidFill>
                  <a:schemeClr val="accent6"/>
                </a:solidFill>
              </a:rPr>
              <a:t>–</a:t>
            </a:r>
            <a:r>
              <a:rPr lang="en-US" dirty="0" smtClean="0">
                <a:solidFill>
                  <a:schemeClr val="accent6"/>
                </a:solidFill>
              </a:rPr>
              <a:t> 70%, why? Only trained on a few references</a:t>
            </a:r>
          </a:p>
          <a:p>
            <a:r>
              <a:rPr lang="en-US" dirty="0" smtClean="0"/>
              <a:t> Show examples of good and bad matches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1518045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5534" y="2530256"/>
            <a:ext cx="895959" cy="8959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84" y="3745282"/>
            <a:ext cx="1440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Union VCF</a:t>
            </a:r>
          </a:p>
          <a:p>
            <a:r>
              <a:rPr lang="en-US" dirty="0" smtClean="0"/>
              <a:t>500000+ SVs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3632548" y="2530256"/>
            <a:ext cx="1826782" cy="149651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2154477" y="3281819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71168" y="2853336"/>
            <a:ext cx="96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</a:rPr>
              <a:t>svviz</a:t>
            </a:r>
            <a:endParaRPr lang="en-US" sz="2000" b="1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551118" y="3253446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6816247" y="2530255"/>
            <a:ext cx="1826782" cy="149651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217151" y="2603891"/>
            <a:ext cx="1050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Machine Learning Classifier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897655" y="3130274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92987" y="2530255"/>
            <a:ext cx="895959" cy="89595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920719" y="3527221"/>
            <a:ext cx="1603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Benchmark SVs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920719" y="4068447"/>
            <a:ext cx="1603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3825" indent="-123825">
              <a:buFont typeface="Arial" charset="0"/>
              <a:buChar char="•"/>
            </a:pPr>
            <a:r>
              <a:rPr lang="en-US" dirty="0" smtClean="0"/>
              <a:t>Genotype</a:t>
            </a:r>
          </a:p>
          <a:p>
            <a:pPr marL="123825" indent="-123825">
              <a:buFont typeface="Arial" charset="0"/>
              <a:buChar char="•"/>
            </a:pPr>
            <a:r>
              <a:rPr lang="en-US" dirty="0" smtClean="0"/>
              <a:t>Variant Type</a:t>
            </a:r>
          </a:p>
          <a:p>
            <a:pPr marL="123825" indent="-123825">
              <a:buFont typeface="Arial" charset="0"/>
              <a:buChar char="•"/>
            </a:pPr>
            <a:r>
              <a:rPr lang="en-US" dirty="0" smtClean="0"/>
              <a:t>Length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737020" y="2392471"/>
            <a:ext cx="1906009" cy="167597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703507" y="4183693"/>
            <a:ext cx="0" cy="3006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979157" y="4622445"/>
            <a:ext cx="15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Ground Truth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825042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925534" y="2530256"/>
            <a:ext cx="895959" cy="895959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713984" y="3745282"/>
            <a:ext cx="144049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Union VCF</a:t>
            </a:r>
          </a:p>
          <a:p>
            <a:r>
              <a:rPr lang="en-US" dirty="0" smtClean="0"/>
              <a:t>500000+ SVs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3632548" y="2530256"/>
            <a:ext cx="1826782" cy="1496515"/>
          </a:xfrm>
          <a:prstGeom prst="rect">
            <a:avLst/>
          </a:prstGeom>
        </p:spPr>
      </p:pic>
      <p:cxnSp>
        <p:nvCxnSpPr>
          <p:cNvPr id="8" name="Straight Arrow Connector 7"/>
          <p:cNvCxnSpPr/>
          <p:nvPr/>
        </p:nvCxnSpPr>
        <p:spPr>
          <a:xfrm>
            <a:off x="2154477" y="3281819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/>
          <p:cNvSpPr txBox="1"/>
          <p:nvPr/>
        </p:nvSpPr>
        <p:spPr>
          <a:xfrm>
            <a:off x="4171168" y="2853336"/>
            <a:ext cx="96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</a:rPr>
              <a:t>svviz</a:t>
            </a:r>
            <a:endParaRPr lang="en-US" sz="2000" b="1" dirty="0">
              <a:solidFill>
                <a:schemeClr val="bg1"/>
              </a:solidFill>
            </a:endParaRPr>
          </a:p>
        </p:txBody>
      </p:sp>
      <p:cxnSp>
        <p:nvCxnSpPr>
          <p:cNvPr id="10" name="Straight Arrow Connector 9"/>
          <p:cNvCxnSpPr/>
          <p:nvPr/>
        </p:nvCxnSpPr>
        <p:spPr>
          <a:xfrm>
            <a:off x="5551118" y="3253446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6816247" y="2530255"/>
            <a:ext cx="1826782" cy="1496515"/>
          </a:xfrm>
          <a:prstGeom prst="rect">
            <a:avLst/>
          </a:prstGeom>
        </p:spPr>
      </p:pic>
      <p:sp>
        <p:nvSpPr>
          <p:cNvPr id="12" name="TextBox 11"/>
          <p:cNvSpPr txBox="1"/>
          <p:nvPr/>
        </p:nvSpPr>
        <p:spPr>
          <a:xfrm>
            <a:off x="7217151" y="2603891"/>
            <a:ext cx="1050028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 smtClean="0">
                <a:solidFill>
                  <a:schemeClr val="bg1"/>
                </a:solidFill>
              </a:rPr>
              <a:t>Machine Learning Classifier</a:t>
            </a:r>
            <a:endParaRPr lang="en-US" b="1" dirty="0">
              <a:solidFill>
                <a:schemeClr val="bg1"/>
              </a:solidFill>
            </a:endParaRPr>
          </a:p>
        </p:txBody>
      </p:sp>
      <p:cxnSp>
        <p:nvCxnSpPr>
          <p:cNvPr id="13" name="Straight Arrow Connector 12"/>
          <p:cNvCxnSpPr/>
          <p:nvPr/>
        </p:nvCxnSpPr>
        <p:spPr>
          <a:xfrm>
            <a:off x="8897655" y="3130274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4" name="Picture 13"/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0192987" y="2530255"/>
            <a:ext cx="895959" cy="895959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9920719" y="3527221"/>
            <a:ext cx="1603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Benchmark SVs</a:t>
            </a:r>
            <a:endParaRPr lang="en-US" dirty="0"/>
          </a:p>
        </p:txBody>
      </p:sp>
      <p:sp>
        <p:nvSpPr>
          <p:cNvPr id="16" name="TextBox 15"/>
          <p:cNvSpPr txBox="1"/>
          <p:nvPr/>
        </p:nvSpPr>
        <p:spPr>
          <a:xfrm>
            <a:off x="9920719" y="4068447"/>
            <a:ext cx="16032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3825" indent="-123825">
              <a:buFont typeface="Arial" charset="0"/>
              <a:buChar char="•"/>
            </a:pPr>
            <a:r>
              <a:rPr lang="en-US" dirty="0" smtClean="0"/>
              <a:t>Genotype</a:t>
            </a:r>
          </a:p>
          <a:p>
            <a:pPr marL="123825" indent="-123825">
              <a:buFont typeface="Arial" charset="0"/>
              <a:buChar char="•"/>
            </a:pPr>
            <a:r>
              <a:rPr lang="en-US" dirty="0" smtClean="0"/>
              <a:t>Variant Type</a:t>
            </a:r>
          </a:p>
          <a:p>
            <a:pPr marL="123825" indent="-123825">
              <a:buFont typeface="Arial" charset="0"/>
              <a:buChar char="•"/>
            </a:pPr>
            <a:r>
              <a:rPr lang="en-US" dirty="0" smtClean="0"/>
              <a:t>Length</a:t>
            </a:r>
            <a:endParaRPr lang="en-US" dirty="0"/>
          </a:p>
        </p:txBody>
      </p:sp>
      <p:sp>
        <p:nvSpPr>
          <p:cNvPr id="2" name="Rectangle 1"/>
          <p:cNvSpPr/>
          <p:nvPr/>
        </p:nvSpPr>
        <p:spPr>
          <a:xfrm>
            <a:off x="6737020" y="2392471"/>
            <a:ext cx="1906009" cy="1675976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7" name="Straight Arrow Connector 6"/>
          <p:cNvCxnSpPr/>
          <p:nvPr/>
        </p:nvCxnSpPr>
        <p:spPr>
          <a:xfrm>
            <a:off x="7703507" y="4183693"/>
            <a:ext cx="0" cy="300625"/>
          </a:xfrm>
          <a:prstGeom prst="straightConnector1">
            <a:avLst/>
          </a:prstGeom>
          <a:ln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6979157" y="4622445"/>
            <a:ext cx="15260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Ground Truth</a:t>
            </a:r>
            <a:endParaRPr lang="en-US"/>
          </a:p>
        </p:txBody>
      </p:sp>
      <p:pic>
        <p:nvPicPr>
          <p:cNvPr id="18" name="Picture 1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985696" y="5129904"/>
            <a:ext cx="1519477" cy="15194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1522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Generate labeled 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15945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140" t="33096" r="27205" b="20863"/>
          <a:stretch/>
        </p:blipFill>
        <p:spPr>
          <a:xfrm>
            <a:off x="1114816" y="2467624"/>
            <a:ext cx="1130331" cy="11398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78" y="3607494"/>
            <a:ext cx="808277" cy="8082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4415771"/>
            <a:ext cx="189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5000 Insertions</a:t>
            </a:r>
          </a:p>
          <a:p>
            <a:r>
              <a:rPr lang="en-US" dirty="0" smtClean="0"/>
              <a:t>5000 Deletions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3720231" y="2467622"/>
            <a:ext cx="1826782" cy="14965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58851" y="2790702"/>
            <a:ext cx="96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</a:rPr>
              <a:t>svviz</a:t>
            </a:r>
            <a:endParaRPr lang="en-US" sz="2000" b="1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92888" y="3131507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463" y="2319835"/>
            <a:ext cx="1525924" cy="1489728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5632537" y="3064699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7045151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140" t="33096" r="27205" b="20863"/>
          <a:stretch/>
        </p:blipFill>
        <p:spPr>
          <a:xfrm>
            <a:off x="1114816" y="2467624"/>
            <a:ext cx="1130331" cy="11398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78" y="3607494"/>
            <a:ext cx="808277" cy="8082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4415771"/>
            <a:ext cx="189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5000 Insertions</a:t>
            </a:r>
          </a:p>
          <a:p>
            <a:r>
              <a:rPr lang="en-US" dirty="0" smtClean="0"/>
              <a:t>5000 Deletions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3720231" y="2467622"/>
            <a:ext cx="1826782" cy="14965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58851" y="2790702"/>
            <a:ext cx="96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</a:rPr>
              <a:t>svviz</a:t>
            </a:r>
            <a:endParaRPr lang="en-US" sz="2000" b="1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92888" y="3131507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463" y="2319835"/>
            <a:ext cx="1525924" cy="1489728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5632537" y="3064699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7089732" y="2790702"/>
            <a:ext cx="237994" cy="27399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847393" y="2779232"/>
            <a:ext cx="237994" cy="27399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510295" y="3470495"/>
            <a:ext cx="237994" cy="27399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759051" y="3317645"/>
            <a:ext cx="237994" cy="27399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9527018" y="2319835"/>
            <a:ext cx="1826782" cy="1496515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8348434" y="3126295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Arc 24"/>
          <p:cNvSpPr/>
          <p:nvPr/>
        </p:nvSpPr>
        <p:spPr>
          <a:xfrm rot="8994805">
            <a:off x="7933552" y="2711128"/>
            <a:ext cx="2672021" cy="1935263"/>
          </a:xfrm>
          <a:prstGeom prst="arc">
            <a:avLst>
              <a:gd name="adj1" fmla="val 15131463"/>
              <a:gd name="adj2" fmla="val 0"/>
            </a:avLst>
          </a:prstGeom>
          <a:ln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7" name="Rounded Rectangle 26"/>
          <p:cNvSpPr/>
          <p:nvPr/>
        </p:nvSpPr>
        <p:spPr>
          <a:xfrm>
            <a:off x="9617131" y="2385165"/>
            <a:ext cx="1594268" cy="919954"/>
          </a:xfrm>
          <a:prstGeom prst="roundRect">
            <a:avLst>
              <a:gd name="adj" fmla="val 713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Content Placeholder 4" descr="HG2_Ill_GATKHCSBGrefine_3092_ins_4_72719804_4.pdf"/>
          <p:cNvPicPr>
            <a:picLocks noGrp="1" noChangeAspect="1"/>
          </p:cNvPicPr>
          <p:nvPr>
            <p:ph sz="half" idx="4294967295"/>
          </p:nvPr>
        </p:nvPicPr>
        <p:blipFill rotWithShape="1">
          <a:blip r:embed="rId6"/>
          <a:srcRect l="-11750" t="51729" r="-11750"/>
          <a:stretch/>
        </p:blipFill>
        <p:spPr>
          <a:xfrm>
            <a:off x="9617131" y="2534341"/>
            <a:ext cx="1158438" cy="65647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92444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Overview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/>
          <a:srcRect l="27140" t="33096" r="27205" b="20863"/>
          <a:stretch/>
        </p:blipFill>
        <p:spPr>
          <a:xfrm>
            <a:off x="1114816" y="2467624"/>
            <a:ext cx="1130331" cy="113987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678" y="3607494"/>
            <a:ext cx="808277" cy="808277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38200" y="4415771"/>
            <a:ext cx="189247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5000 Insertions</a:t>
            </a:r>
          </a:p>
          <a:p>
            <a:r>
              <a:rPr lang="en-US" dirty="0" smtClean="0"/>
              <a:t>5000 Deletions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3720231" y="2467622"/>
            <a:ext cx="1826782" cy="1496515"/>
          </a:xfrm>
          <a:prstGeom prst="rect">
            <a:avLst/>
          </a:prstGeom>
        </p:spPr>
      </p:pic>
      <p:sp>
        <p:nvSpPr>
          <p:cNvPr id="8" name="TextBox 7"/>
          <p:cNvSpPr txBox="1"/>
          <p:nvPr/>
        </p:nvSpPr>
        <p:spPr>
          <a:xfrm>
            <a:off x="4258851" y="2790702"/>
            <a:ext cx="96450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b="1" dirty="0" err="1" smtClean="0">
                <a:solidFill>
                  <a:schemeClr val="bg1"/>
                </a:solidFill>
              </a:rPr>
              <a:t>svviz</a:t>
            </a:r>
            <a:endParaRPr lang="en-US" sz="2000" b="1" dirty="0">
              <a:solidFill>
                <a:schemeClr val="bg1"/>
              </a:solidFill>
            </a:endParaRPr>
          </a:p>
        </p:txBody>
      </p:sp>
      <p:cxnSp>
        <p:nvCxnSpPr>
          <p:cNvPr id="9" name="Straight Arrow Connector 8"/>
          <p:cNvCxnSpPr/>
          <p:nvPr/>
        </p:nvCxnSpPr>
        <p:spPr>
          <a:xfrm>
            <a:off x="2592888" y="3131507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559463" y="2319835"/>
            <a:ext cx="1525924" cy="1489728"/>
          </a:xfrm>
          <a:prstGeom prst="rect">
            <a:avLst/>
          </a:prstGeom>
        </p:spPr>
      </p:pic>
      <p:cxnSp>
        <p:nvCxnSpPr>
          <p:cNvPr id="11" name="Straight Arrow Connector 10"/>
          <p:cNvCxnSpPr/>
          <p:nvPr/>
        </p:nvCxnSpPr>
        <p:spPr>
          <a:xfrm>
            <a:off x="5632537" y="3064699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Oval 2"/>
          <p:cNvSpPr/>
          <p:nvPr/>
        </p:nvSpPr>
        <p:spPr>
          <a:xfrm>
            <a:off x="7089732" y="2790702"/>
            <a:ext cx="237994" cy="27399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Oval 11"/>
          <p:cNvSpPr/>
          <p:nvPr/>
        </p:nvSpPr>
        <p:spPr>
          <a:xfrm>
            <a:off x="7847393" y="2779232"/>
            <a:ext cx="237994" cy="27399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Oval 12"/>
          <p:cNvSpPr/>
          <p:nvPr/>
        </p:nvSpPr>
        <p:spPr>
          <a:xfrm>
            <a:off x="7510295" y="3470495"/>
            <a:ext cx="237994" cy="27399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Oval 13"/>
          <p:cNvSpPr/>
          <p:nvPr/>
        </p:nvSpPr>
        <p:spPr>
          <a:xfrm>
            <a:off x="6759051" y="3317645"/>
            <a:ext cx="237994" cy="273997"/>
          </a:xfrm>
          <a:prstGeom prst="ellipse">
            <a:avLst/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5" name="Picture 14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20" t="19693" r="32295" b="2134"/>
          <a:stretch/>
        </p:blipFill>
        <p:spPr>
          <a:xfrm>
            <a:off x="9527018" y="2319835"/>
            <a:ext cx="1826782" cy="1496515"/>
          </a:xfrm>
          <a:prstGeom prst="rect">
            <a:avLst/>
          </a:prstGeom>
        </p:spPr>
      </p:pic>
      <p:cxnSp>
        <p:nvCxnSpPr>
          <p:cNvPr id="16" name="Straight Arrow Connector 15"/>
          <p:cNvCxnSpPr/>
          <p:nvPr/>
        </p:nvCxnSpPr>
        <p:spPr>
          <a:xfrm>
            <a:off x="8348434" y="3126295"/>
            <a:ext cx="926926" cy="0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Rounded Rectangle 26"/>
          <p:cNvSpPr/>
          <p:nvPr/>
        </p:nvSpPr>
        <p:spPr>
          <a:xfrm>
            <a:off x="9617131" y="2385165"/>
            <a:ext cx="1594268" cy="919954"/>
          </a:xfrm>
          <a:prstGeom prst="roundRect">
            <a:avLst>
              <a:gd name="adj" fmla="val 7131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6" name="Content Placeholder 4" descr="HG2_Ill_GATKHCSBGrefine_3092_ins_4_72719804_4.pdf"/>
          <p:cNvPicPr>
            <a:picLocks noGrp="1" noChangeAspect="1"/>
          </p:cNvPicPr>
          <p:nvPr>
            <p:ph sz="half" idx="4294967295"/>
          </p:nvPr>
        </p:nvPicPr>
        <p:blipFill rotWithShape="1">
          <a:blip r:embed="rId6"/>
          <a:srcRect l="-11750" t="51729" r="-11750"/>
          <a:stretch/>
        </p:blipFill>
        <p:spPr>
          <a:xfrm>
            <a:off x="9617131" y="2534341"/>
            <a:ext cx="1158438" cy="656471"/>
          </a:xfrm>
          <a:prstGeom prst="rect">
            <a:avLst/>
          </a:prstGeom>
        </p:spPr>
      </p:pic>
      <p:pic>
        <p:nvPicPr>
          <p:cNvPr id="20" name="Picture 19"/>
          <p:cNvPicPr>
            <a:picLocks noChangeAspect="1"/>
          </p:cNvPicPr>
          <p:nvPr/>
        </p:nvPicPr>
        <p:blipFill rotWithShape="1">
          <a:blip r:embed="rId2">
            <a:duotone>
              <a:prstClr val="black"/>
              <a:schemeClr val="accent1">
                <a:tint val="45000"/>
                <a:satMod val="400000"/>
              </a:schemeClr>
            </a:duotone>
          </a:blip>
          <a:srcRect l="27140" t="33096" r="27205" b="20863"/>
          <a:stretch/>
        </p:blipFill>
        <p:spPr>
          <a:xfrm>
            <a:off x="9875243" y="4492167"/>
            <a:ext cx="1130331" cy="1139870"/>
          </a:xfrm>
          <a:prstGeom prst="rect">
            <a:avLst/>
          </a:prstGeom>
        </p:spPr>
      </p:pic>
      <p:cxnSp>
        <p:nvCxnSpPr>
          <p:cNvPr id="18" name="Straight Arrow Connector 17"/>
          <p:cNvCxnSpPr/>
          <p:nvPr/>
        </p:nvCxnSpPr>
        <p:spPr>
          <a:xfrm>
            <a:off x="10414265" y="3964137"/>
            <a:ext cx="0" cy="451634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9700365" y="5708433"/>
            <a:ext cx="165343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mtClean="0"/>
              <a:t>1000 Labeled Data points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67203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Results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9728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1408</TotalTime>
  <Words>222</Words>
  <Application>Microsoft Macintosh PowerPoint</Application>
  <PresentationFormat>Widescreen</PresentationFormat>
  <Paragraphs>98</Paragraphs>
  <Slides>24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24</vt:i4>
      </vt:variant>
    </vt:vector>
  </HeadingPairs>
  <TitlesOfParts>
    <vt:vector size="29" baseType="lpstr">
      <vt:lpstr>Calibri</vt:lpstr>
      <vt:lpstr>Calibri Light</vt:lpstr>
      <vt:lpstr>Mangal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Generate labeled data</vt:lpstr>
      <vt:lpstr>Overview</vt:lpstr>
      <vt:lpstr>Overview</vt:lpstr>
      <vt:lpstr>Overview</vt:lpstr>
      <vt:lpstr>Results</vt:lpstr>
      <vt:lpstr>Size </vt:lpstr>
      <vt:lpstr>Estimated Consensus GT</vt:lpstr>
      <vt:lpstr>Tandem Repeats</vt:lpstr>
      <vt:lpstr>Segmental Duplications</vt:lpstr>
      <vt:lpstr>DBSCAN</vt:lpstr>
      <vt:lpstr>DBSCAN</vt:lpstr>
      <vt:lpstr>PowerPoint Presentation</vt:lpstr>
      <vt:lpstr>App Development</vt:lpstr>
      <vt:lpstr>Preliminary Machine Learning</vt:lpstr>
      <vt:lpstr>CrowdSourced Labels</vt:lpstr>
      <vt:lpstr>PowerPoint Presentation</vt:lpstr>
      <vt:lpstr>Train Random Forest Classifier</vt:lpstr>
      <vt:lpstr>Predict on 5000 Randomly Selected DEL</vt:lpstr>
      <vt:lpstr>Predict on 5000 Randomly Selected DEL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Chapman, Lesley (Fed)</dc:creator>
  <cp:lastModifiedBy>Chapman, Lesley (Fed)</cp:lastModifiedBy>
  <cp:revision>17</cp:revision>
  <cp:lastPrinted>2017-07-08T19:20:41Z</cp:lastPrinted>
  <dcterms:created xsi:type="dcterms:W3CDTF">2017-07-07T21:08:13Z</dcterms:created>
  <dcterms:modified xsi:type="dcterms:W3CDTF">2017-07-08T20:36:23Z</dcterms:modified>
</cp:coreProperties>
</file>

<file path=docProps/thumbnail.jpeg>
</file>